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5" r:id="rId5"/>
    <p:sldId id="266" r:id="rId6"/>
    <p:sldId id="267" r:id="rId7"/>
    <p:sldId id="268" r:id="rId8"/>
    <p:sldId id="269" r:id="rId9"/>
    <p:sldId id="261" r:id="rId10"/>
    <p:sldId id="270" r:id="rId11"/>
    <p:sldId id="262" r:id="rId12"/>
    <p:sldId id="271" r:id="rId13"/>
    <p:sldId id="272" r:id="rId14"/>
    <p:sldId id="273" r:id="rId15"/>
    <p:sldId id="274" r:id="rId16"/>
    <p:sldId id="264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87ED3"/>
    <a:srgbClr val="0EA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2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53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5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53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5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4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8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1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9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7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4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DD6C-B849-4788-9E8B-BB62B40D8BDB}" type="datetimeFigureOut">
              <a:rPr lang="zh-CN" altLang="en-US" smtClean="0"/>
              <a:t>2014/8/31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1760E-C466-40ED-AAED-BA54BF3994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27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flipH="1">
            <a:off x="0" y="2010372"/>
            <a:ext cx="9351440" cy="2676714"/>
            <a:chOff x="1130606" y="1477567"/>
            <a:chExt cx="6157780" cy="2100013"/>
          </a:xfrm>
        </p:grpSpPr>
        <p:sp>
          <p:nvSpPr>
            <p:cNvPr id="21" name="填充层"/>
            <p:cNvSpPr>
              <a:spLocks/>
            </p:cNvSpPr>
            <p:nvPr/>
          </p:nvSpPr>
          <p:spPr bwMode="auto">
            <a:xfrm>
              <a:off x="2123727" y="1664534"/>
              <a:ext cx="4356000" cy="1268413"/>
            </a:xfrm>
            <a:custGeom>
              <a:avLst/>
              <a:gdLst>
                <a:gd name="T0" fmla="*/ 60 w 2600"/>
                <a:gd name="T1" fmla="*/ 737 h 748"/>
                <a:gd name="T2" fmla="*/ 0 w 2600"/>
                <a:gd name="T3" fmla="*/ 113 h 748"/>
                <a:gd name="T4" fmla="*/ 96 w 2600"/>
                <a:gd name="T5" fmla="*/ 49 h 748"/>
                <a:gd name="T6" fmla="*/ 204 w 2600"/>
                <a:gd name="T7" fmla="*/ 49 h 748"/>
                <a:gd name="T8" fmla="*/ 284 w 2600"/>
                <a:gd name="T9" fmla="*/ 25 h 748"/>
                <a:gd name="T10" fmla="*/ 276 w 2600"/>
                <a:gd name="T11" fmla="*/ 45 h 748"/>
                <a:gd name="T12" fmla="*/ 280 w 2600"/>
                <a:gd name="T13" fmla="*/ 45 h 748"/>
                <a:gd name="T14" fmla="*/ 588 w 2600"/>
                <a:gd name="T15" fmla="*/ 29 h 748"/>
                <a:gd name="T16" fmla="*/ 848 w 2600"/>
                <a:gd name="T17" fmla="*/ 17 h 748"/>
                <a:gd name="T18" fmla="*/ 1044 w 2600"/>
                <a:gd name="T19" fmla="*/ 33 h 748"/>
                <a:gd name="T20" fmla="*/ 1300 w 2600"/>
                <a:gd name="T21" fmla="*/ 45 h 748"/>
                <a:gd name="T22" fmla="*/ 1512 w 2600"/>
                <a:gd name="T23" fmla="*/ 49 h 748"/>
                <a:gd name="T24" fmla="*/ 1700 w 2600"/>
                <a:gd name="T25" fmla="*/ 77 h 748"/>
                <a:gd name="T26" fmla="*/ 2008 w 2600"/>
                <a:gd name="T27" fmla="*/ 97 h 748"/>
                <a:gd name="T28" fmla="*/ 2104 w 2600"/>
                <a:gd name="T29" fmla="*/ 89 h 748"/>
                <a:gd name="T30" fmla="*/ 2600 w 2600"/>
                <a:gd name="T31" fmla="*/ 149 h 748"/>
                <a:gd name="T32" fmla="*/ 2460 w 2600"/>
                <a:gd name="T33" fmla="*/ 577 h 748"/>
                <a:gd name="T34" fmla="*/ 2352 w 2600"/>
                <a:gd name="T35" fmla="*/ 633 h 748"/>
                <a:gd name="T36" fmla="*/ 2420 w 2600"/>
                <a:gd name="T37" fmla="*/ 645 h 748"/>
                <a:gd name="T38" fmla="*/ 2428 w 2600"/>
                <a:gd name="T39" fmla="*/ 649 h 748"/>
                <a:gd name="T40" fmla="*/ 2412 w 2600"/>
                <a:gd name="T41" fmla="*/ 681 h 748"/>
                <a:gd name="T42" fmla="*/ 2128 w 2600"/>
                <a:gd name="T43" fmla="*/ 669 h 748"/>
                <a:gd name="T44" fmla="*/ 1676 w 2600"/>
                <a:gd name="T45" fmla="*/ 705 h 748"/>
                <a:gd name="T46" fmla="*/ 1704 w 2600"/>
                <a:gd name="T47" fmla="*/ 709 h 748"/>
                <a:gd name="T48" fmla="*/ 1488 w 2600"/>
                <a:gd name="T49" fmla="*/ 685 h 748"/>
                <a:gd name="T50" fmla="*/ 60 w 2600"/>
                <a:gd name="T51" fmla="*/ 73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0" h="748">
                  <a:moveTo>
                    <a:pt x="60" y="737"/>
                  </a:moveTo>
                  <a:cubicBezTo>
                    <a:pt x="40" y="529"/>
                    <a:pt x="20" y="321"/>
                    <a:pt x="0" y="113"/>
                  </a:cubicBezTo>
                  <a:cubicBezTo>
                    <a:pt x="46" y="100"/>
                    <a:pt x="61" y="63"/>
                    <a:pt x="96" y="49"/>
                  </a:cubicBezTo>
                  <a:cubicBezTo>
                    <a:pt x="132" y="49"/>
                    <a:pt x="168" y="49"/>
                    <a:pt x="204" y="49"/>
                  </a:cubicBezTo>
                  <a:cubicBezTo>
                    <a:pt x="231" y="41"/>
                    <a:pt x="257" y="33"/>
                    <a:pt x="284" y="25"/>
                  </a:cubicBezTo>
                  <a:cubicBezTo>
                    <a:pt x="281" y="32"/>
                    <a:pt x="279" y="38"/>
                    <a:pt x="276" y="45"/>
                  </a:cubicBezTo>
                  <a:cubicBezTo>
                    <a:pt x="277" y="45"/>
                    <a:pt x="279" y="45"/>
                    <a:pt x="280" y="45"/>
                  </a:cubicBezTo>
                  <a:cubicBezTo>
                    <a:pt x="347" y="22"/>
                    <a:pt x="480" y="52"/>
                    <a:pt x="588" y="29"/>
                  </a:cubicBezTo>
                  <a:cubicBezTo>
                    <a:pt x="661" y="14"/>
                    <a:pt x="754" y="0"/>
                    <a:pt x="848" y="17"/>
                  </a:cubicBezTo>
                  <a:cubicBezTo>
                    <a:pt x="913" y="22"/>
                    <a:pt x="979" y="28"/>
                    <a:pt x="1044" y="33"/>
                  </a:cubicBezTo>
                  <a:cubicBezTo>
                    <a:pt x="1125" y="22"/>
                    <a:pt x="1225" y="33"/>
                    <a:pt x="1300" y="45"/>
                  </a:cubicBezTo>
                  <a:cubicBezTo>
                    <a:pt x="1371" y="46"/>
                    <a:pt x="1441" y="48"/>
                    <a:pt x="1512" y="49"/>
                  </a:cubicBezTo>
                  <a:cubicBezTo>
                    <a:pt x="1575" y="59"/>
                    <a:pt x="1648" y="68"/>
                    <a:pt x="1700" y="77"/>
                  </a:cubicBezTo>
                  <a:cubicBezTo>
                    <a:pt x="1793" y="93"/>
                    <a:pt x="1908" y="75"/>
                    <a:pt x="2008" y="97"/>
                  </a:cubicBezTo>
                  <a:cubicBezTo>
                    <a:pt x="2040" y="94"/>
                    <a:pt x="2072" y="92"/>
                    <a:pt x="2104" y="89"/>
                  </a:cubicBezTo>
                  <a:cubicBezTo>
                    <a:pt x="2219" y="106"/>
                    <a:pt x="2531" y="78"/>
                    <a:pt x="2600" y="149"/>
                  </a:cubicBezTo>
                  <a:cubicBezTo>
                    <a:pt x="2553" y="292"/>
                    <a:pt x="2507" y="434"/>
                    <a:pt x="2460" y="577"/>
                  </a:cubicBezTo>
                  <a:cubicBezTo>
                    <a:pt x="2424" y="596"/>
                    <a:pt x="2388" y="614"/>
                    <a:pt x="2352" y="633"/>
                  </a:cubicBezTo>
                  <a:cubicBezTo>
                    <a:pt x="2373" y="633"/>
                    <a:pt x="2407" y="635"/>
                    <a:pt x="2420" y="645"/>
                  </a:cubicBezTo>
                  <a:cubicBezTo>
                    <a:pt x="2423" y="646"/>
                    <a:pt x="2425" y="648"/>
                    <a:pt x="2428" y="649"/>
                  </a:cubicBezTo>
                  <a:cubicBezTo>
                    <a:pt x="2410" y="667"/>
                    <a:pt x="2408" y="656"/>
                    <a:pt x="2412" y="681"/>
                  </a:cubicBezTo>
                  <a:cubicBezTo>
                    <a:pt x="2301" y="686"/>
                    <a:pt x="2214" y="713"/>
                    <a:pt x="2128" y="669"/>
                  </a:cubicBezTo>
                  <a:cubicBezTo>
                    <a:pt x="2094" y="741"/>
                    <a:pt x="1768" y="670"/>
                    <a:pt x="1676" y="705"/>
                  </a:cubicBezTo>
                  <a:cubicBezTo>
                    <a:pt x="1685" y="706"/>
                    <a:pt x="1695" y="708"/>
                    <a:pt x="1704" y="709"/>
                  </a:cubicBezTo>
                  <a:cubicBezTo>
                    <a:pt x="1632" y="701"/>
                    <a:pt x="1560" y="693"/>
                    <a:pt x="1488" y="685"/>
                  </a:cubicBezTo>
                  <a:cubicBezTo>
                    <a:pt x="1076" y="748"/>
                    <a:pt x="534" y="736"/>
                    <a:pt x="60" y="737"/>
                  </a:cubicBezTo>
                  <a:close/>
                </a:path>
              </a:pathLst>
            </a:custGeom>
            <a:solidFill>
              <a:srgbClr val="287E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606" y="1477567"/>
              <a:ext cx="6157780" cy="2100013"/>
            </a:xfrm>
            <a:prstGeom prst="rect">
              <a:avLst/>
            </a:prstGeom>
          </p:spPr>
        </p:pic>
      </p:grpSp>
      <p:sp>
        <p:nvSpPr>
          <p:cNvPr id="37" name="任意多边形 36"/>
          <p:cNvSpPr/>
          <p:nvPr/>
        </p:nvSpPr>
        <p:spPr>
          <a:xfrm>
            <a:off x="4724706" y="4698280"/>
            <a:ext cx="992626" cy="514350"/>
          </a:xfrm>
          <a:custGeom>
            <a:avLst/>
            <a:gdLst>
              <a:gd name="connsiteX0" fmla="*/ 496313 w 992626"/>
              <a:gd name="connsiteY0" fmla="*/ 0 h 514350"/>
              <a:gd name="connsiteX1" fmla="*/ 974655 w 992626"/>
              <a:gd name="connsiteY1" fmla="*/ 254333 h 514350"/>
              <a:gd name="connsiteX2" fmla="*/ 992626 w 992626"/>
              <a:gd name="connsiteY2" fmla="*/ 287441 h 514350"/>
              <a:gd name="connsiteX3" fmla="*/ 992626 w 992626"/>
              <a:gd name="connsiteY3" fmla="*/ 428623 h 514350"/>
              <a:gd name="connsiteX4" fmla="*/ 906899 w 992626"/>
              <a:gd name="connsiteY4" fmla="*/ 514350 h 514350"/>
              <a:gd name="connsiteX5" fmla="*/ 85727 w 992626"/>
              <a:gd name="connsiteY5" fmla="*/ 514350 h 514350"/>
              <a:gd name="connsiteX6" fmla="*/ 0 w 992626"/>
              <a:gd name="connsiteY6" fmla="*/ 428623 h 514350"/>
              <a:gd name="connsiteX7" fmla="*/ 0 w 992626"/>
              <a:gd name="connsiteY7" fmla="*/ 287441 h 514350"/>
              <a:gd name="connsiteX8" fmla="*/ 17971 w 992626"/>
              <a:gd name="connsiteY8" fmla="*/ 254333 h 514350"/>
              <a:gd name="connsiteX9" fmla="*/ 496313 w 992626"/>
              <a:gd name="connsiteY9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626" h="514350">
                <a:moveTo>
                  <a:pt x="496313" y="0"/>
                </a:moveTo>
                <a:cubicBezTo>
                  <a:pt x="695433" y="0"/>
                  <a:pt x="870989" y="100887"/>
                  <a:pt x="974655" y="254333"/>
                </a:cubicBezTo>
                <a:lnTo>
                  <a:pt x="992626" y="287441"/>
                </a:lnTo>
                <a:lnTo>
                  <a:pt x="992626" y="428623"/>
                </a:lnTo>
                <a:cubicBezTo>
                  <a:pt x="992626" y="475969"/>
                  <a:pt x="954245" y="514350"/>
                  <a:pt x="906899" y="514350"/>
                </a:cubicBezTo>
                <a:lnTo>
                  <a:pt x="85727" y="514350"/>
                </a:lnTo>
                <a:cubicBezTo>
                  <a:pt x="38381" y="514350"/>
                  <a:pt x="0" y="475969"/>
                  <a:pt x="0" y="428623"/>
                </a:cubicBezTo>
                <a:lnTo>
                  <a:pt x="0" y="287441"/>
                </a:lnTo>
                <a:lnTo>
                  <a:pt x="17971" y="254333"/>
                </a:lnTo>
                <a:cubicBezTo>
                  <a:pt x="121637" y="100887"/>
                  <a:pt x="297193" y="0"/>
                  <a:pt x="496313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287E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   名</a:t>
            </a:r>
            <a:endParaRPr lang="zh-CN" altLang="en-US" b="1" dirty="0">
              <a:solidFill>
                <a:srgbClr val="287E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4724706" y="5336455"/>
            <a:ext cx="992626" cy="514350"/>
          </a:xfrm>
          <a:custGeom>
            <a:avLst/>
            <a:gdLst>
              <a:gd name="connsiteX0" fmla="*/ 85727 w 992626"/>
              <a:gd name="connsiteY0" fmla="*/ 0 h 514350"/>
              <a:gd name="connsiteX1" fmla="*/ 906899 w 992626"/>
              <a:gd name="connsiteY1" fmla="*/ 0 h 514350"/>
              <a:gd name="connsiteX2" fmla="*/ 992626 w 992626"/>
              <a:gd name="connsiteY2" fmla="*/ 85727 h 514350"/>
              <a:gd name="connsiteX3" fmla="*/ 992626 w 992626"/>
              <a:gd name="connsiteY3" fmla="*/ 228106 h 514350"/>
              <a:gd name="connsiteX4" fmla="*/ 974655 w 992626"/>
              <a:gd name="connsiteY4" fmla="*/ 261215 h 514350"/>
              <a:gd name="connsiteX5" fmla="*/ 612571 w 992626"/>
              <a:gd name="connsiteY5" fmla="*/ 503828 h 514350"/>
              <a:gd name="connsiteX6" fmla="*/ 508187 w 992626"/>
              <a:gd name="connsiteY6" fmla="*/ 514350 h 514350"/>
              <a:gd name="connsiteX7" fmla="*/ 484439 w 992626"/>
              <a:gd name="connsiteY7" fmla="*/ 514350 h 514350"/>
              <a:gd name="connsiteX8" fmla="*/ 380055 w 992626"/>
              <a:gd name="connsiteY8" fmla="*/ 503828 h 514350"/>
              <a:gd name="connsiteX9" fmla="*/ 17971 w 992626"/>
              <a:gd name="connsiteY9" fmla="*/ 261215 h 514350"/>
              <a:gd name="connsiteX10" fmla="*/ 0 w 992626"/>
              <a:gd name="connsiteY10" fmla="*/ 228106 h 514350"/>
              <a:gd name="connsiteX11" fmla="*/ 0 w 992626"/>
              <a:gd name="connsiteY11" fmla="*/ 85727 h 514350"/>
              <a:gd name="connsiteX12" fmla="*/ 85727 w 992626"/>
              <a:gd name="connsiteY1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2626" h="514350">
                <a:moveTo>
                  <a:pt x="85727" y="0"/>
                </a:moveTo>
                <a:lnTo>
                  <a:pt x="906899" y="0"/>
                </a:lnTo>
                <a:cubicBezTo>
                  <a:pt x="954245" y="0"/>
                  <a:pt x="992626" y="38381"/>
                  <a:pt x="992626" y="85727"/>
                </a:cubicBezTo>
                <a:lnTo>
                  <a:pt x="992626" y="228106"/>
                </a:lnTo>
                <a:lnTo>
                  <a:pt x="974655" y="261215"/>
                </a:lnTo>
                <a:cubicBezTo>
                  <a:pt x="891723" y="383972"/>
                  <a:pt x="762780" y="473090"/>
                  <a:pt x="612571" y="503828"/>
                </a:cubicBezTo>
                <a:lnTo>
                  <a:pt x="508187" y="514350"/>
                </a:lnTo>
                <a:lnTo>
                  <a:pt x="484439" y="514350"/>
                </a:lnTo>
                <a:lnTo>
                  <a:pt x="380055" y="503828"/>
                </a:lnTo>
                <a:cubicBezTo>
                  <a:pt x="229846" y="473090"/>
                  <a:pt x="100904" y="383972"/>
                  <a:pt x="17971" y="261215"/>
                </a:cubicBezTo>
                <a:lnTo>
                  <a:pt x="0" y="228106"/>
                </a:lnTo>
                <a:lnTo>
                  <a:pt x="0" y="85727"/>
                </a:lnTo>
                <a:cubicBezTo>
                  <a:pt x="0" y="38381"/>
                  <a:pt x="38381" y="0"/>
                  <a:pt x="8572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287E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  间</a:t>
            </a:r>
            <a:endParaRPr lang="zh-CN" altLang="en-US" b="1" dirty="0">
              <a:solidFill>
                <a:srgbClr val="287E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>
            <a:stCxn id="37" idx="5"/>
          </p:cNvCxnSpPr>
          <p:nvPr/>
        </p:nvCxnSpPr>
        <p:spPr>
          <a:xfrm>
            <a:off x="4810433" y="5212630"/>
            <a:ext cx="4666099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38" idx="0"/>
          </p:cNvCxnSpPr>
          <p:nvPr/>
        </p:nvCxnSpPr>
        <p:spPr>
          <a:xfrm>
            <a:off x="4810433" y="5336455"/>
            <a:ext cx="4666099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012607" y="48489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杨伟光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012607" y="534765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2014.08.20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561045" y="2763954"/>
            <a:ext cx="622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暑期汇报</a:t>
            </a:r>
            <a:endParaRPr lang="en-US" altLang="zh-CN" sz="24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GPGPU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并行线程调度算法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-12872"/>
            <a:ext cx="9144000" cy="1231641"/>
          </a:xfrm>
          <a:prstGeom prst="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3280296" y="189896"/>
            <a:ext cx="2583407" cy="826104"/>
            <a:chOff x="3133925" y="189896"/>
            <a:chExt cx="2583407" cy="826104"/>
          </a:xfrm>
        </p:grpSpPr>
        <p:sp>
          <p:nvSpPr>
            <p:cNvPr id="49" name="椭圆 48"/>
            <p:cNvSpPr/>
            <p:nvPr/>
          </p:nvSpPr>
          <p:spPr>
            <a:xfrm>
              <a:off x="3133925" y="189896"/>
              <a:ext cx="826104" cy="826104"/>
            </a:xfrm>
            <a:prstGeom prst="ellipse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4891228" y="189896"/>
              <a:ext cx="826104" cy="826104"/>
            </a:xfrm>
            <a:prstGeom prst="ellipse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8" name="椭圆 47"/>
          <p:cNvSpPr/>
          <p:nvPr/>
        </p:nvSpPr>
        <p:spPr>
          <a:xfrm>
            <a:off x="4012164" y="43112"/>
            <a:ext cx="1119672" cy="1119672"/>
          </a:xfrm>
          <a:prstGeom prst="ellipse">
            <a:avLst/>
          </a:prstGeom>
          <a:solidFill>
            <a:srgbClr val="287E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0" y="289022"/>
            <a:ext cx="1385553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 smtClean="0">
                  <a:solidFill>
                    <a:srgbClr val="287ED3"/>
                  </a:solidFill>
                </a:rPr>
                <a:t>2</a:t>
              </a:r>
              <a:endParaRPr lang="zh-CN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Two-level policy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87468" y="6010419"/>
            <a:ext cx="76039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Disadvantage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8375" y="5307687"/>
            <a:ext cx="761495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Advantage</a:t>
            </a:r>
            <a:r>
              <a:rPr lang="en-US" altLang="zh-CN" dirty="0"/>
              <a:t>: when warps in one fetch group are stalled on memory, warps in another fetch group can continue to execute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8" y="1426475"/>
            <a:ext cx="8201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 smtClean="0">
                  <a:solidFill>
                    <a:srgbClr val="287ED3"/>
                  </a:solidFill>
                </a:rPr>
                <a:t>3</a:t>
              </a:r>
              <a:endParaRPr lang="zh-CN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CLASO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8879" y="1470096"/>
            <a:ext cx="8317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A Credit-Based Load-Balance-Aware Scheduling Optimization </a:t>
            </a:r>
            <a:r>
              <a:rPr lang="zh-CN" altLang="en-US" b="1" dirty="0" smtClean="0"/>
              <a:t>Scheme (</a:t>
            </a:r>
            <a:r>
              <a:rPr lang="zh-CN" altLang="en-US" b="1" dirty="0"/>
              <a:t>CLASO)</a:t>
            </a:r>
          </a:p>
        </p:txBody>
      </p:sp>
      <p:sp>
        <p:nvSpPr>
          <p:cNvPr id="6" name="矩形 5"/>
          <p:cNvSpPr/>
          <p:nvPr/>
        </p:nvSpPr>
        <p:spPr>
          <a:xfrm>
            <a:off x="613850" y="2001005"/>
            <a:ext cx="3490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A</a:t>
            </a:r>
            <a:r>
              <a:rPr lang="zh-CN" altLang="en-US" sz="2000" dirty="0" smtClean="0"/>
              <a:t>ssumption： </a:t>
            </a:r>
            <a:r>
              <a:rPr lang="en-US" altLang="zh-CN" sz="2000" dirty="0" smtClean="0"/>
              <a:t>4 cores , 16 CTAs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8085" y="2549074"/>
            <a:ext cx="8404903" cy="3578801"/>
            <a:chOff x="207928" y="2562692"/>
            <a:chExt cx="7148215" cy="3578801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1038879" y="6086901"/>
              <a:ext cx="6317264" cy="54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1038879" y="2562692"/>
              <a:ext cx="0" cy="3565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217652" y="5605397"/>
              <a:ext cx="79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Core 0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7928" y="4832190"/>
              <a:ext cx="79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Core 1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7652" y="4058983"/>
              <a:ext cx="792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Core 2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7652" y="3285776"/>
              <a:ext cx="8053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Core 3</a:t>
              </a:r>
              <a:endParaRPr lang="zh-CN" altLang="en-US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509982" y="2001005"/>
            <a:ext cx="2238233" cy="878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CTA Scheduler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242544" y="5420731"/>
            <a:ext cx="3428608" cy="638905"/>
            <a:chOff x="1242544" y="5420731"/>
            <a:chExt cx="2322576" cy="638905"/>
          </a:xfrm>
        </p:grpSpPr>
        <p:sp>
          <p:nvSpPr>
            <p:cNvPr id="17" name="矩形 16"/>
            <p:cNvSpPr/>
            <p:nvPr/>
          </p:nvSpPr>
          <p:spPr>
            <a:xfrm>
              <a:off x="1242544" y="5420731"/>
              <a:ext cx="232257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CTA8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242544" y="5874970"/>
              <a:ext cx="2249424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42544" y="5653740"/>
              <a:ext cx="222868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242544" y="4664249"/>
            <a:ext cx="3428608" cy="629606"/>
            <a:chOff x="1242544" y="4664249"/>
            <a:chExt cx="2322576" cy="629606"/>
          </a:xfrm>
        </p:grpSpPr>
        <p:sp>
          <p:nvSpPr>
            <p:cNvPr id="21" name="矩形 20"/>
            <p:cNvSpPr/>
            <p:nvPr/>
          </p:nvSpPr>
          <p:spPr>
            <a:xfrm>
              <a:off x="1242544" y="5109189"/>
              <a:ext cx="2203704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CTA9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42544" y="4876180"/>
              <a:ext cx="232257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CTA1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242544" y="4664249"/>
              <a:ext cx="213969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CTA5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42544" y="3940951"/>
            <a:ext cx="3428608" cy="618974"/>
            <a:chOff x="1242544" y="3940951"/>
            <a:chExt cx="2377440" cy="618974"/>
          </a:xfrm>
        </p:grpSpPr>
        <p:sp>
          <p:nvSpPr>
            <p:cNvPr id="24" name="矩形 23"/>
            <p:cNvSpPr/>
            <p:nvPr/>
          </p:nvSpPr>
          <p:spPr>
            <a:xfrm>
              <a:off x="1242544" y="3940951"/>
              <a:ext cx="237744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CTA10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42544" y="4375259"/>
              <a:ext cx="2295144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CTA2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242544" y="4148626"/>
              <a:ext cx="222868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CTA6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42544" y="3173963"/>
            <a:ext cx="3428608" cy="611217"/>
            <a:chOff x="1242544" y="3173963"/>
            <a:chExt cx="2286000" cy="611217"/>
          </a:xfrm>
        </p:grpSpPr>
        <p:sp>
          <p:nvSpPr>
            <p:cNvPr id="27" name="矩形 26"/>
            <p:cNvSpPr/>
            <p:nvPr/>
          </p:nvSpPr>
          <p:spPr>
            <a:xfrm>
              <a:off x="1242544" y="3173963"/>
              <a:ext cx="22860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CTA11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242544" y="3600514"/>
              <a:ext cx="219456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CTA3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44" y="3395193"/>
              <a:ext cx="2228686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CTA7</a:t>
              </a:r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36237" y="2562692"/>
            <a:ext cx="212614" cy="3908370"/>
            <a:chOff x="1136237" y="2562692"/>
            <a:chExt cx="212614" cy="390837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242544" y="2562692"/>
              <a:ext cx="0" cy="37425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右箭头 30"/>
            <p:cNvSpPr/>
            <p:nvPr/>
          </p:nvSpPr>
          <p:spPr>
            <a:xfrm>
              <a:off x="1136237" y="6266346"/>
              <a:ext cx="212614" cy="2047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4563164" y="5884360"/>
            <a:ext cx="1672383" cy="17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CTA15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532551" y="5653740"/>
            <a:ext cx="1977431" cy="203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CTA16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599319" y="3347564"/>
            <a:ext cx="1910663" cy="231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CTA12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565193" y="3606684"/>
            <a:ext cx="1758489" cy="183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CTA14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60783" y="3172292"/>
            <a:ext cx="1751034" cy="18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CTA13</a:t>
            </a:r>
            <a:endParaRPr lang="zh-CN" altLang="en-US" dirty="0"/>
          </a:p>
        </p:txBody>
      </p:sp>
      <p:cxnSp>
        <p:nvCxnSpPr>
          <p:cNvPr id="48" name="直接连接符 47"/>
          <p:cNvCxnSpPr/>
          <p:nvPr/>
        </p:nvCxnSpPr>
        <p:spPr>
          <a:xfrm>
            <a:off x="6509982" y="2628627"/>
            <a:ext cx="0" cy="3742574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1234557" y="6316798"/>
            <a:ext cx="5275425" cy="423735"/>
            <a:chOff x="1234557" y="6316798"/>
            <a:chExt cx="4889501" cy="423735"/>
          </a:xfrm>
        </p:grpSpPr>
        <p:sp>
          <p:nvSpPr>
            <p:cNvPr id="45" name="矩形 44"/>
            <p:cNvSpPr/>
            <p:nvPr/>
          </p:nvSpPr>
          <p:spPr>
            <a:xfrm>
              <a:off x="3128966" y="6371201"/>
              <a:ext cx="1100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rgbClr val="FF0000"/>
                  </a:solidFill>
                </a:rPr>
                <a:t>TotalTime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右中括号 49"/>
            <p:cNvSpPr/>
            <p:nvPr/>
          </p:nvSpPr>
          <p:spPr>
            <a:xfrm rot="5400000">
              <a:off x="3575754" y="3975601"/>
              <a:ext cx="207108" cy="488950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7110453" y="630829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0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69 L 0.36302 -0.00277 L 0.36302 0.00394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442"/>
            <a:ext cx="7471420" cy="51315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08" y="0"/>
            <a:ext cx="5669792" cy="44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7" y="256829"/>
            <a:ext cx="8079475" cy="63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2" y="209423"/>
            <a:ext cx="6755642" cy="61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66775"/>
            <a:ext cx="8572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94114"/>
            <a:ext cx="5812971" cy="123164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31029" y="2509934"/>
            <a:ext cx="6102220" cy="2006082"/>
          </a:xfrm>
          <a:prstGeom prst="rect">
            <a:avLst/>
          </a:prstGeom>
          <a:solidFill>
            <a:srgbClr val="287E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05679" y="1950098"/>
            <a:ext cx="1119672" cy="1119672"/>
          </a:xfrm>
          <a:prstGeom prst="ellipse">
            <a:avLst/>
          </a:prstGeom>
          <a:solidFill>
            <a:srgbClr val="287E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LOGO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741575" y="3005143"/>
            <a:ext cx="4991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0398" y="2014724"/>
            <a:ext cx="271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Qijiayebing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0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7509" y="496323"/>
            <a:ext cx="1741269" cy="1087884"/>
            <a:chOff x="429349" y="294657"/>
            <a:chExt cx="1910403" cy="1411094"/>
          </a:xfrm>
        </p:grpSpPr>
        <p:sp>
          <p:nvSpPr>
            <p:cNvPr id="20" name="填充层"/>
            <p:cNvSpPr>
              <a:spLocks/>
            </p:cNvSpPr>
            <p:nvPr/>
          </p:nvSpPr>
          <p:spPr bwMode="auto">
            <a:xfrm rot="257907">
              <a:off x="709517" y="347866"/>
              <a:ext cx="1601818" cy="1177309"/>
            </a:xfrm>
            <a:custGeom>
              <a:avLst/>
              <a:gdLst>
                <a:gd name="T0" fmla="*/ 224 w 739"/>
                <a:gd name="T1" fmla="*/ 11 h 474"/>
                <a:gd name="T2" fmla="*/ 308 w 739"/>
                <a:gd name="T3" fmla="*/ 11 h 474"/>
                <a:gd name="T4" fmla="*/ 372 w 739"/>
                <a:gd name="T5" fmla="*/ 10 h 474"/>
                <a:gd name="T6" fmla="*/ 429 w 739"/>
                <a:gd name="T7" fmla="*/ 13 h 474"/>
                <a:gd name="T8" fmla="*/ 485 w 739"/>
                <a:gd name="T9" fmla="*/ 11 h 474"/>
                <a:gd name="T10" fmla="*/ 557 w 739"/>
                <a:gd name="T11" fmla="*/ 3 h 474"/>
                <a:gd name="T12" fmla="*/ 568 w 739"/>
                <a:gd name="T13" fmla="*/ 3 h 474"/>
                <a:gd name="T14" fmla="*/ 613 w 739"/>
                <a:gd name="T15" fmla="*/ 10 h 474"/>
                <a:gd name="T16" fmla="*/ 627 w 739"/>
                <a:gd name="T17" fmla="*/ 12 h 474"/>
                <a:gd name="T18" fmla="*/ 667 w 739"/>
                <a:gd name="T19" fmla="*/ 16 h 474"/>
                <a:gd name="T20" fmla="*/ 717 w 739"/>
                <a:gd name="T21" fmla="*/ 23 h 474"/>
                <a:gd name="T22" fmla="*/ 726 w 739"/>
                <a:gd name="T23" fmla="*/ 30 h 474"/>
                <a:gd name="T24" fmla="*/ 734 w 739"/>
                <a:gd name="T25" fmla="*/ 43 h 474"/>
                <a:gd name="T26" fmla="*/ 728 w 739"/>
                <a:gd name="T27" fmla="*/ 63 h 474"/>
                <a:gd name="T28" fmla="*/ 711 w 739"/>
                <a:gd name="T29" fmla="*/ 121 h 474"/>
                <a:gd name="T30" fmla="*/ 707 w 739"/>
                <a:gd name="T31" fmla="*/ 130 h 474"/>
                <a:gd name="T32" fmla="*/ 703 w 739"/>
                <a:gd name="T33" fmla="*/ 140 h 474"/>
                <a:gd name="T34" fmla="*/ 702 w 739"/>
                <a:gd name="T35" fmla="*/ 154 h 474"/>
                <a:gd name="T36" fmla="*/ 700 w 739"/>
                <a:gd name="T37" fmla="*/ 203 h 474"/>
                <a:gd name="T38" fmla="*/ 702 w 739"/>
                <a:gd name="T39" fmla="*/ 228 h 474"/>
                <a:gd name="T40" fmla="*/ 702 w 739"/>
                <a:gd name="T41" fmla="*/ 270 h 474"/>
                <a:gd name="T42" fmla="*/ 706 w 739"/>
                <a:gd name="T43" fmla="*/ 285 h 474"/>
                <a:gd name="T44" fmla="*/ 708 w 739"/>
                <a:gd name="T45" fmla="*/ 371 h 474"/>
                <a:gd name="T46" fmla="*/ 708 w 739"/>
                <a:gd name="T47" fmla="*/ 384 h 474"/>
                <a:gd name="T48" fmla="*/ 705 w 739"/>
                <a:gd name="T49" fmla="*/ 429 h 474"/>
                <a:gd name="T50" fmla="*/ 696 w 739"/>
                <a:gd name="T51" fmla="*/ 464 h 474"/>
                <a:gd name="T52" fmla="*/ 658 w 739"/>
                <a:gd name="T53" fmla="*/ 469 h 474"/>
                <a:gd name="T54" fmla="*/ 649 w 739"/>
                <a:gd name="T55" fmla="*/ 468 h 474"/>
                <a:gd name="T56" fmla="*/ 588 w 739"/>
                <a:gd name="T57" fmla="*/ 459 h 474"/>
                <a:gd name="T58" fmla="*/ 574 w 739"/>
                <a:gd name="T59" fmla="*/ 458 h 474"/>
                <a:gd name="T60" fmla="*/ 554 w 739"/>
                <a:gd name="T61" fmla="*/ 456 h 474"/>
                <a:gd name="T62" fmla="*/ 464 w 739"/>
                <a:gd name="T63" fmla="*/ 451 h 474"/>
                <a:gd name="T64" fmla="*/ 407 w 739"/>
                <a:gd name="T65" fmla="*/ 447 h 474"/>
                <a:gd name="T66" fmla="*/ 377 w 739"/>
                <a:gd name="T67" fmla="*/ 437 h 474"/>
                <a:gd name="T68" fmla="*/ 317 w 739"/>
                <a:gd name="T69" fmla="*/ 320 h 474"/>
                <a:gd name="T70" fmla="*/ 33 w 739"/>
                <a:gd name="T71" fmla="*/ 96 h 474"/>
                <a:gd name="T72" fmla="*/ 7 w 739"/>
                <a:gd name="T73" fmla="*/ 1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9" h="474">
                  <a:moveTo>
                    <a:pt x="7" y="14"/>
                  </a:moveTo>
                  <a:cubicBezTo>
                    <a:pt x="80" y="11"/>
                    <a:pt x="152" y="11"/>
                    <a:pt x="224" y="11"/>
                  </a:cubicBezTo>
                  <a:cubicBezTo>
                    <a:pt x="239" y="10"/>
                    <a:pt x="253" y="10"/>
                    <a:pt x="268" y="10"/>
                  </a:cubicBezTo>
                  <a:cubicBezTo>
                    <a:pt x="281" y="10"/>
                    <a:pt x="295" y="10"/>
                    <a:pt x="308" y="11"/>
                  </a:cubicBezTo>
                  <a:cubicBezTo>
                    <a:pt x="319" y="11"/>
                    <a:pt x="330" y="11"/>
                    <a:pt x="340" y="10"/>
                  </a:cubicBezTo>
                  <a:cubicBezTo>
                    <a:pt x="351" y="10"/>
                    <a:pt x="361" y="10"/>
                    <a:pt x="372" y="10"/>
                  </a:cubicBezTo>
                  <a:cubicBezTo>
                    <a:pt x="381" y="10"/>
                    <a:pt x="391" y="10"/>
                    <a:pt x="401" y="11"/>
                  </a:cubicBezTo>
                  <a:cubicBezTo>
                    <a:pt x="410" y="11"/>
                    <a:pt x="420" y="12"/>
                    <a:pt x="429" y="13"/>
                  </a:cubicBezTo>
                  <a:cubicBezTo>
                    <a:pt x="446" y="14"/>
                    <a:pt x="462" y="13"/>
                    <a:pt x="478" y="12"/>
                  </a:cubicBezTo>
                  <a:cubicBezTo>
                    <a:pt x="480" y="11"/>
                    <a:pt x="482" y="11"/>
                    <a:pt x="485" y="11"/>
                  </a:cubicBezTo>
                  <a:cubicBezTo>
                    <a:pt x="496" y="11"/>
                    <a:pt x="506" y="10"/>
                    <a:pt x="517" y="9"/>
                  </a:cubicBezTo>
                  <a:cubicBezTo>
                    <a:pt x="531" y="7"/>
                    <a:pt x="543" y="5"/>
                    <a:pt x="557" y="3"/>
                  </a:cubicBezTo>
                  <a:cubicBezTo>
                    <a:pt x="559" y="3"/>
                    <a:pt x="561" y="3"/>
                    <a:pt x="563" y="3"/>
                  </a:cubicBezTo>
                  <a:cubicBezTo>
                    <a:pt x="565" y="3"/>
                    <a:pt x="567" y="3"/>
                    <a:pt x="568" y="3"/>
                  </a:cubicBezTo>
                  <a:cubicBezTo>
                    <a:pt x="582" y="0"/>
                    <a:pt x="596" y="4"/>
                    <a:pt x="608" y="9"/>
                  </a:cubicBezTo>
                  <a:cubicBezTo>
                    <a:pt x="610" y="9"/>
                    <a:pt x="611" y="9"/>
                    <a:pt x="613" y="10"/>
                  </a:cubicBezTo>
                  <a:cubicBezTo>
                    <a:pt x="615" y="11"/>
                    <a:pt x="618" y="11"/>
                    <a:pt x="620" y="11"/>
                  </a:cubicBezTo>
                  <a:cubicBezTo>
                    <a:pt x="623" y="11"/>
                    <a:pt x="625" y="11"/>
                    <a:pt x="627" y="12"/>
                  </a:cubicBezTo>
                  <a:cubicBezTo>
                    <a:pt x="638" y="13"/>
                    <a:pt x="649" y="14"/>
                    <a:pt x="660" y="16"/>
                  </a:cubicBezTo>
                  <a:cubicBezTo>
                    <a:pt x="663" y="16"/>
                    <a:pt x="665" y="16"/>
                    <a:pt x="667" y="16"/>
                  </a:cubicBezTo>
                  <a:cubicBezTo>
                    <a:pt x="678" y="18"/>
                    <a:pt x="689" y="21"/>
                    <a:pt x="700" y="21"/>
                  </a:cubicBezTo>
                  <a:cubicBezTo>
                    <a:pt x="706" y="22"/>
                    <a:pt x="711" y="22"/>
                    <a:pt x="717" y="23"/>
                  </a:cubicBezTo>
                  <a:cubicBezTo>
                    <a:pt x="719" y="23"/>
                    <a:pt x="723" y="23"/>
                    <a:pt x="725" y="24"/>
                  </a:cubicBezTo>
                  <a:cubicBezTo>
                    <a:pt x="729" y="28"/>
                    <a:pt x="726" y="26"/>
                    <a:pt x="726" y="30"/>
                  </a:cubicBezTo>
                  <a:cubicBezTo>
                    <a:pt x="726" y="33"/>
                    <a:pt x="724" y="34"/>
                    <a:pt x="726" y="37"/>
                  </a:cubicBezTo>
                  <a:cubicBezTo>
                    <a:pt x="727" y="40"/>
                    <a:pt x="732" y="41"/>
                    <a:pt x="734" y="43"/>
                  </a:cubicBezTo>
                  <a:cubicBezTo>
                    <a:pt x="739" y="49"/>
                    <a:pt x="737" y="54"/>
                    <a:pt x="732" y="60"/>
                  </a:cubicBezTo>
                  <a:cubicBezTo>
                    <a:pt x="731" y="61"/>
                    <a:pt x="730" y="62"/>
                    <a:pt x="728" y="63"/>
                  </a:cubicBezTo>
                  <a:cubicBezTo>
                    <a:pt x="723" y="66"/>
                    <a:pt x="717" y="71"/>
                    <a:pt x="720" y="78"/>
                  </a:cubicBezTo>
                  <a:cubicBezTo>
                    <a:pt x="725" y="93"/>
                    <a:pt x="721" y="108"/>
                    <a:pt x="711" y="121"/>
                  </a:cubicBezTo>
                  <a:cubicBezTo>
                    <a:pt x="710" y="122"/>
                    <a:pt x="709" y="124"/>
                    <a:pt x="709" y="126"/>
                  </a:cubicBezTo>
                  <a:cubicBezTo>
                    <a:pt x="708" y="127"/>
                    <a:pt x="707" y="128"/>
                    <a:pt x="707" y="130"/>
                  </a:cubicBezTo>
                  <a:cubicBezTo>
                    <a:pt x="706" y="131"/>
                    <a:pt x="706" y="133"/>
                    <a:pt x="705" y="135"/>
                  </a:cubicBezTo>
                  <a:cubicBezTo>
                    <a:pt x="704" y="137"/>
                    <a:pt x="704" y="138"/>
                    <a:pt x="703" y="140"/>
                  </a:cubicBezTo>
                  <a:cubicBezTo>
                    <a:pt x="703" y="142"/>
                    <a:pt x="703" y="145"/>
                    <a:pt x="702" y="147"/>
                  </a:cubicBezTo>
                  <a:cubicBezTo>
                    <a:pt x="702" y="149"/>
                    <a:pt x="702" y="152"/>
                    <a:pt x="702" y="154"/>
                  </a:cubicBezTo>
                  <a:cubicBezTo>
                    <a:pt x="702" y="156"/>
                    <a:pt x="702" y="158"/>
                    <a:pt x="701" y="160"/>
                  </a:cubicBezTo>
                  <a:cubicBezTo>
                    <a:pt x="701" y="175"/>
                    <a:pt x="700" y="189"/>
                    <a:pt x="700" y="203"/>
                  </a:cubicBezTo>
                  <a:cubicBezTo>
                    <a:pt x="701" y="205"/>
                    <a:pt x="701" y="206"/>
                    <a:pt x="701" y="208"/>
                  </a:cubicBezTo>
                  <a:cubicBezTo>
                    <a:pt x="701" y="215"/>
                    <a:pt x="702" y="221"/>
                    <a:pt x="702" y="228"/>
                  </a:cubicBezTo>
                  <a:cubicBezTo>
                    <a:pt x="702" y="239"/>
                    <a:pt x="700" y="251"/>
                    <a:pt x="701" y="263"/>
                  </a:cubicBezTo>
                  <a:cubicBezTo>
                    <a:pt x="701" y="266"/>
                    <a:pt x="701" y="268"/>
                    <a:pt x="702" y="270"/>
                  </a:cubicBezTo>
                  <a:cubicBezTo>
                    <a:pt x="702" y="273"/>
                    <a:pt x="703" y="276"/>
                    <a:pt x="704" y="279"/>
                  </a:cubicBezTo>
                  <a:cubicBezTo>
                    <a:pt x="704" y="281"/>
                    <a:pt x="705" y="283"/>
                    <a:pt x="706" y="285"/>
                  </a:cubicBezTo>
                  <a:cubicBezTo>
                    <a:pt x="710" y="297"/>
                    <a:pt x="714" y="308"/>
                    <a:pt x="713" y="320"/>
                  </a:cubicBezTo>
                  <a:cubicBezTo>
                    <a:pt x="711" y="337"/>
                    <a:pt x="707" y="354"/>
                    <a:pt x="708" y="371"/>
                  </a:cubicBezTo>
                  <a:cubicBezTo>
                    <a:pt x="708" y="373"/>
                    <a:pt x="708" y="376"/>
                    <a:pt x="708" y="378"/>
                  </a:cubicBezTo>
                  <a:cubicBezTo>
                    <a:pt x="708" y="380"/>
                    <a:pt x="708" y="382"/>
                    <a:pt x="708" y="384"/>
                  </a:cubicBezTo>
                  <a:cubicBezTo>
                    <a:pt x="708" y="387"/>
                    <a:pt x="708" y="390"/>
                    <a:pt x="708" y="392"/>
                  </a:cubicBezTo>
                  <a:cubicBezTo>
                    <a:pt x="708" y="405"/>
                    <a:pt x="708" y="417"/>
                    <a:pt x="705" y="429"/>
                  </a:cubicBezTo>
                  <a:cubicBezTo>
                    <a:pt x="704" y="438"/>
                    <a:pt x="702" y="446"/>
                    <a:pt x="700" y="455"/>
                  </a:cubicBezTo>
                  <a:cubicBezTo>
                    <a:pt x="700" y="459"/>
                    <a:pt x="698" y="461"/>
                    <a:pt x="696" y="464"/>
                  </a:cubicBezTo>
                  <a:cubicBezTo>
                    <a:pt x="694" y="465"/>
                    <a:pt x="692" y="467"/>
                    <a:pt x="691" y="468"/>
                  </a:cubicBezTo>
                  <a:cubicBezTo>
                    <a:pt x="681" y="474"/>
                    <a:pt x="668" y="474"/>
                    <a:pt x="658" y="469"/>
                  </a:cubicBezTo>
                  <a:cubicBezTo>
                    <a:pt x="656" y="469"/>
                    <a:pt x="655" y="469"/>
                    <a:pt x="653" y="468"/>
                  </a:cubicBezTo>
                  <a:cubicBezTo>
                    <a:pt x="652" y="468"/>
                    <a:pt x="650" y="468"/>
                    <a:pt x="649" y="468"/>
                  </a:cubicBezTo>
                  <a:cubicBezTo>
                    <a:pt x="647" y="467"/>
                    <a:pt x="646" y="467"/>
                    <a:pt x="645" y="467"/>
                  </a:cubicBezTo>
                  <a:cubicBezTo>
                    <a:pt x="627" y="458"/>
                    <a:pt x="607" y="458"/>
                    <a:pt x="588" y="459"/>
                  </a:cubicBezTo>
                  <a:cubicBezTo>
                    <a:pt x="585" y="459"/>
                    <a:pt x="583" y="459"/>
                    <a:pt x="581" y="459"/>
                  </a:cubicBezTo>
                  <a:cubicBezTo>
                    <a:pt x="579" y="458"/>
                    <a:pt x="577" y="458"/>
                    <a:pt x="574" y="458"/>
                  </a:cubicBezTo>
                  <a:cubicBezTo>
                    <a:pt x="572" y="458"/>
                    <a:pt x="570" y="458"/>
                    <a:pt x="568" y="458"/>
                  </a:cubicBezTo>
                  <a:cubicBezTo>
                    <a:pt x="563" y="457"/>
                    <a:pt x="559" y="457"/>
                    <a:pt x="554" y="456"/>
                  </a:cubicBezTo>
                  <a:cubicBezTo>
                    <a:pt x="535" y="455"/>
                    <a:pt x="515" y="453"/>
                    <a:pt x="496" y="451"/>
                  </a:cubicBezTo>
                  <a:cubicBezTo>
                    <a:pt x="485" y="450"/>
                    <a:pt x="475" y="451"/>
                    <a:pt x="464" y="451"/>
                  </a:cubicBezTo>
                  <a:cubicBezTo>
                    <a:pt x="449" y="451"/>
                    <a:pt x="434" y="450"/>
                    <a:pt x="419" y="451"/>
                  </a:cubicBezTo>
                  <a:cubicBezTo>
                    <a:pt x="415" y="451"/>
                    <a:pt x="411" y="449"/>
                    <a:pt x="407" y="447"/>
                  </a:cubicBezTo>
                  <a:cubicBezTo>
                    <a:pt x="405" y="446"/>
                    <a:pt x="398" y="444"/>
                    <a:pt x="391" y="442"/>
                  </a:cubicBezTo>
                  <a:cubicBezTo>
                    <a:pt x="384" y="440"/>
                    <a:pt x="377" y="438"/>
                    <a:pt x="377" y="437"/>
                  </a:cubicBezTo>
                  <a:cubicBezTo>
                    <a:pt x="377" y="437"/>
                    <a:pt x="362" y="408"/>
                    <a:pt x="341" y="366"/>
                  </a:cubicBezTo>
                  <a:cubicBezTo>
                    <a:pt x="334" y="352"/>
                    <a:pt x="326" y="336"/>
                    <a:pt x="317" y="320"/>
                  </a:cubicBezTo>
                  <a:cubicBezTo>
                    <a:pt x="294" y="267"/>
                    <a:pt x="251" y="228"/>
                    <a:pt x="200" y="198"/>
                  </a:cubicBezTo>
                  <a:cubicBezTo>
                    <a:pt x="142" y="164"/>
                    <a:pt x="87" y="137"/>
                    <a:pt x="33" y="96"/>
                  </a:cubicBezTo>
                  <a:cubicBezTo>
                    <a:pt x="15" y="83"/>
                    <a:pt x="2" y="65"/>
                    <a:pt x="0" y="44"/>
                  </a:cubicBezTo>
                  <a:cubicBezTo>
                    <a:pt x="2" y="25"/>
                    <a:pt x="7" y="14"/>
                    <a:pt x="7" y="14"/>
                  </a:cubicBezTo>
                  <a:close/>
                </a:path>
              </a:pathLst>
            </a:custGeom>
            <a:solidFill>
              <a:srgbClr val="287E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000">
              <a:off x="429349" y="294657"/>
              <a:ext cx="1910403" cy="14110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1" name="矩形 30"/>
          <p:cNvSpPr/>
          <p:nvPr/>
        </p:nvSpPr>
        <p:spPr>
          <a:xfrm>
            <a:off x="2506110" y="2365385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842043" y="2165350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solidFill>
                  <a:srgbClr val="287ED3"/>
                </a:solidFill>
              </a:rPr>
              <a:t>1</a:t>
            </a:r>
            <a:endParaRPr lang="zh-CN" altLang="en-US" sz="4400" b="1" dirty="0">
              <a:solidFill>
                <a:srgbClr val="287ED3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506110" y="3379516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842043" y="3179481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287ED3"/>
                </a:solidFill>
              </a:rPr>
              <a:t>2</a:t>
            </a:r>
            <a:endParaRPr lang="zh-CN" altLang="en-US" sz="4400" b="1" dirty="0">
              <a:solidFill>
                <a:srgbClr val="287ED3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06110" y="4393647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842043" y="4193612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287ED3"/>
                </a:solidFill>
              </a:rPr>
              <a:t>3</a:t>
            </a:r>
            <a:endParaRPr lang="zh-CN" altLang="en-US" sz="4400" b="1" dirty="0">
              <a:solidFill>
                <a:srgbClr val="287ED3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506110" y="5407778"/>
            <a:ext cx="5913990" cy="511718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842043" y="5207743"/>
            <a:ext cx="911788" cy="911788"/>
          </a:xfrm>
          <a:prstGeom prst="ellipse">
            <a:avLst/>
          </a:prstGeom>
          <a:solidFill>
            <a:srgbClr val="BFBFBF"/>
          </a:solidFill>
          <a:ln w="76200">
            <a:solidFill>
              <a:srgbClr val="287ED3"/>
            </a:solidFill>
          </a:ln>
          <a:effectLst>
            <a:innerShdw blurRad="330200" dist="254000" dir="18900000">
              <a:prstClr val="black">
                <a:alpha val="5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rgbClr val="287ED3"/>
                </a:solidFill>
              </a:rPr>
              <a:t>4</a:t>
            </a:r>
            <a:endParaRPr lang="zh-CN" altLang="en-US" sz="4400" b="1" dirty="0">
              <a:solidFill>
                <a:srgbClr val="287ED3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02000" y="2359634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ackground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01999" y="3366811"/>
            <a:ext cx="353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Round-robin policy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02000" y="4373988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Two-level policy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2000" y="5381165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CALSO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1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 smtClean="0">
                  <a:solidFill>
                    <a:srgbClr val="287ED3"/>
                  </a:solidFill>
                </a:rPr>
                <a:t>1</a:t>
              </a:r>
              <a:endParaRPr lang="zh-CN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9924" y="1489036"/>
            <a:ext cx="7657137" cy="4035270"/>
            <a:chOff x="719924" y="1489036"/>
            <a:chExt cx="7657137" cy="403527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24" y="1489036"/>
              <a:ext cx="7657137" cy="352363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856339" y="5154974"/>
              <a:ext cx="56241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Arial" panose="020B0604020202020204" pitchFamily="34" charset="0"/>
                </a:rPr>
                <a:t>Overall GPU Architecture Modeled by GPGPU-</a:t>
              </a:r>
              <a:r>
                <a:rPr lang="en-US" altLang="zh-CN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Sim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21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1" y="1430356"/>
            <a:ext cx="7588194" cy="35272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6174" y="5254123"/>
            <a:ext cx="5117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Detailed Microarchitecture Model of SIMT Core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3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456657" y="-209550"/>
            <a:ext cx="9600656" cy="1708150"/>
            <a:chOff x="1613443" y="2686050"/>
            <a:chExt cx="5124704" cy="911788"/>
          </a:xfrm>
        </p:grpSpPr>
        <p:sp>
          <p:nvSpPr>
            <p:cNvPr id="2" name="矩形 1"/>
            <p:cNvSpPr/>
            <p:nvPr/>
          </p:nvSpPr>
          <p:spPr>
            <a:xfrm>
              <a:off x="2277510" y="2886085"/>
              <a:ext cx="4460637" cy="511718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100000">
                  <a:srgbClr val="BFBFBF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1613443" y="2686050"/>
              <a:ext cx="911788" cy="911788"/>
            </a:xfrm>
            <a:prstGeom prst="ellipse">
              <a:avLst/>
            </a:prstGeom>
            <a:solidFill>
              <a:srgbClr val="BFBFBF"/>
            </a:solidFill>
            <a:ln w="76200">
              <a:solidFill>
                <a:srgbClr val="287ED3"/>
              </a:solidFill>
            </a:ln>
            <a:effectLst>
              <a:innerShdw blurRad="330200" dist="254000" dir="18900000">
                <a:prstClr val="black">
                  <a:alpha val="5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b="1" dirty="0" smtClean="0">
                  <a:solidFill>
                    <a:srgbClr val="287ED3"/>
                  </a:solidFill>
                </a:rPr>
                <a:t>2</a:t>
              </a:r>
              <a:endParaRPr lang="zh-CN" altLang="en-US" sz="4400" b="1" dirty="0">
                <a:solidFill>
                  <a:srgbClr val="287ED3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62100" y="32135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Round-robin policy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87411" y="1520633"/>
            <a:ext cx="800404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sz="2000" dirty="0" smtClean="0"/>
              <a:t>The commonly</a:t>
            </a:r>
            <a:r>
              <a:rPr lang="zh-CN" altLang="en-US" sz="2000" dirty="0"/>
              <a:t>-used round-robin (RR) policy schedules </a:t>
            </a:r>
            <a:r>
              <a:rPr lang="zh-CN" altLang="en-US" sz="2000" dirty="0" smtClean="0"/>
              <a:t>consecutive warps </a:t>
            </a:r>
            <a:r>
              <a:rPr lang="zh-CN" altLang="en-US" sz="2000" dirty="0"/>
              <a:t>in consecutive cycles, assigning all warps </a:t>
            </a:r>
            <a:r>
              <a:rPr lang="zh-CN" altLang="en-US" sz="2000" dirty="0" smtClean="0"/>
              <a:t>equal commonly</a:t>
            </a:r>
            <a:r>
              <a:rPr lang="zh-CN" altLang="en-US" sz="2000" dirty="0"/>
              <a:t>-used round-robin (RR) policy schedules consecu- tive warps1 in consecutive cycles, assigning all warps </a:t>
            </a:r>
            <a:r>
              <a:rPr lang="zh-CN" altLang="en-US" sz="2000" dirty="0" smtClean="0"/>
              <a:t>equal priority </a:t>
            </a:r>
            <a:r>
              <a:rPr lang="zh-CN" altLang="en-US" sz="2000" dirty="0"/>
              <a:t>in scheduling. </a:t>
            </a:r>
          </a:p>
        </p:txBody>
      </p:sp>
      <p:sp>
        <p:nvSpPr>
          <p:cNvPr id="47" name="矩形 46"/>
          <p:cNvSpPr/>
          <p:nvPr/>
        </p:nvSpPr>
        <p:spPr>
          <a:xfrm>
            <a:off x="987468" y="4589243"/>
            <a:ext cx="760393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Disadvantage</a:t>
            </a:r>
            <a:r>
              <a:rPr lang="en-US" altLang="zh-CN" dirty="0" smtClean="0"/>
              <a:t>:</a:t>
            </a:r>
            <a:r>
              <a:rPr lang="zh-CN" altLang="en-US" dirty="0" smtClean="0"/>
              <a:t>most </a:t>
            </a:r>
            <a:r>
              <a:rPr lang="zh-CN" altLang="en-US" dirty="0"/>
              <a:t>of </a:t>
            </a:r>
            <a:r>
              <a:rPr lang="zh-CN" altLang="en-US" dirty="0" smtClean="0"/>
              <a:t>the warps </a:t>
            </a:r>
            <a:r>
              <a:rPr lang="zh-CN" altLang="en-US" dirty="0"/>
              <a:t>arrive at a long-latency </a:t>
            </a:r>
            <a:r>
              <a:rPr lang="zh-CN" altLang="en-US" dirty="0" smtClean="0"/>
              <a:t>memory operation </a:t>
            </a:r>
            <a:r>
              <a:rPr lang="zh-CN" altLang="en-US" dirty="0"/>
              <a:t>roughly </a:t>
            </a:r>
            <a:r>
              <a:rPr lang="zh-CN" altLang="en-US" dirty="0" smtClean="0"/>
              <a:t>at the </a:t>
            </a:r>
            <a:r>
              <a:rPr lang="zh-CN" altLang="en-US" dirty="0"/>
              <a:t>same time</a:t>
            </a:r>
          </a:p>
        </p:txBody>
      </p:sp>
      <p:sp>
        <p:nvSpPr>
          <p:cNvPr id="48" name="矩形 47"/>
          <p:cNvSpPr/>
          <p:nvPr/>
        </p:nvSpPr>
        <p:spPr>
          <a:xfrm>
            <a:off x="1022274" y="365510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Advantage</a:t>
            </a:r>
            <a:r>
              <a:rPr lang="en-US" altLang="zh-CN" dirty="0" smtClean="0"/>
              <a:t>: easy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0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205</Words>
  <Application>Microsoft Office PowerPoint</Application>
  <PresentationFormat>全屏显示(4:3)</PresentationFormat>
  <Paragraphs>60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仿宋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IMPCAS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杨伟光</cp:lastModifiedBy>
  <cp:revision>228</cp:revision>
  <dcterms:created xsi:type="dcterms:W3CDTF">2013-10-11T12:50:25Z</dcterms:created>
  <dcterms:modified xsi:type="dcterms:W3CDTF">2014-08-31T13:13:58Z</dcterms:modified>
</cp:coreProperties>
</file>